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8" r:id="rId5"/>
    <p:sldId id="267" r:id="rId6"/>
    <p:sldId id="266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908CE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437" autoAdjust="0"/>
  </p:normalViewPr>
  <p:slideViewPr>
    <p:cSldViewPr>
      <p:cViewPr varScale="1">
        <p:scale>
          <a:sx n="89" d="100"/>
          <a:sy n="89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slide" Target="slide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slide" Target="slide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slide" Target="slide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vnews.ru/prodolzhenie-multfilma-prostokvash/" TargetMode="External"/><Relationship Id="rId2" Type="http://schemas.openxmlformats.org/officeDocument/2006/relationships/hyperlink" Target="http://school819grad1980.narod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allaklein.ucoz.ru/load/vse_dlja_power_point/shablon_prezentacii_quot_leto_v_prostokvashino_quot/10-1-0-2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827584" y="476672"/>
            <a:ext cx="7776864" cy="3528392"/>
          </a:xfrm>
          <a:prstGeom prst="horizontalScroll">
            <a:avLst>
              <a:gd name="adj" fmla="val 25000"/>
            </a:avLst>
          </a:prstGeom>
          <a:solidFill>
            <a:srgbClr val="908CE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Century" pitchFamily="18" charset="0"/>
              </a:rPr>
              <a:t>Орфография</a:t>
            </a:r>
          </a:p>
          <a:p>
            <a:pPr algn="ctr"/>
            <a:r>
              <a:rPr lang="ru-RU" sz="5400" dirty="0" smtClean="0">
                <a:solidFill>
                  <a:schemeClr val="bg1"/>
                </a:solidFill>
                <a:latin typeface="Century" pitchFamily="18" charset="0"/>
              </a:rPr>
              <a:t> с </a:t>
            </a:r>
            <a:r>
              <a:rPr lang="ru-RU" sz="5400" dirty="0" err="1" smtClean="0">
                <a:solidFill>
                  <a:schemeClr val="bg1"/>
                </a:solidFill>
                <a:latin typeface="Century" pitchFamily="18" charset="0"/>
              </a:rPr>
              <a:t>Простоквашино</a:t>
            </a:r>
            <a:endParaRPr lang="ru-RU" sz="5400" dirty="0" smtClean="0">
              <a:solidFill>
                <a:schemeClr val="bg1"/>
              </a:solidFill>
              <a:latin typeface="Century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059832" y="5517232"/>
            <a:ext cx="2520280" cy="1340768"/>
            <a:chOff x="2051720" y="5085184"/>
            <a:chExt cx="2673024" cy="1556792"/>
          </a:xfrm>
        </p:grpSpPr>
        <p:sp>
          <p:nvSpPr>
            <p:cNvPr id="9" name="TextBox 8">
              <a:hlinkClick r:id="rId2" action="ppaction://hlinksldjump"/>
            </p:cNvPr>
            <p:cNvSpPr txBox="1"/>
            <p:nvPr/>
          </p:nvSpPr>
          <p:spPr>
            <a:xfrm>
              <a:off x="3131840" y="5445224"/>
              <a:ext cx="1592904" cy="60752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Начать</a:t>
              </a:r>
              <a:endParaRPr lang="ru-RU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pic>
          <p:nvPicPr>
            <p:cNvPr id="8" name="Рисунок 7" descr="galchonok-834867_640-237x30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flipH="1">
              <a:off x="2051720" y="5085184"/>
              <a:ext cx="1229866" cy="1556792"/>
            </a:xfrm>
            <a:prstGeom prst="rect">
              <a:avLst/>
            </a:prstGeom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entury" pitchFamily="18" charset="0"/>
              </a:rPr>
              <a:t>В каких словах пишется буква О?</a:t>
            </a:r>
            <a:endParaRPr lang="ru-RU" sz="3600" dirty="0">
              <a:latin typeface="Century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Др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зды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Далёкий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Д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ждливый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К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злёнок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Красивый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Гл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ток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Травинка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Тр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пинка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Др…</a:t>
            </a:r>
            <a:r>
              <a:rPr lang="ru-RU" sz="2000" dirty="0" err="1" smtClean="0">
                <a:latin typeface="Century" pitchFamily="18" charset="0"/>
              </a:rPr>
              <a:t>зды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Кр</a:t>
            </a:r>
            <a:r>
              <a:rPr lang="ru-RU" sz="2000" dirty="0" smtClean="0">
                <a:latin typeface="Century" pitchFamily="18" charset="0"/>
              </a:rPr>
              <a:t>…сивый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276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Д…</a:t>
            </a:r>
            <a:r>
              <a:rPr lang="ru-RU" sz="2000" dirty="0" err="1" smtClean="0">
                <a:latin typeface="Century" pitchFamily="18" charset="0"/>
              </a:rPr>
              <a:t>лёкий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7276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Гл…ток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350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Д…</a:t>
            </a:r>
            <a:r>
              <a:rPr lang="ru-RU" sz="2000" dirty="0" err="1" smtClean="0">
                <a:latin typeface="Century" pitchFamily="18" charset="0"/>
              </a:rPr>
              <a:t>ждливый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350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Тр…</a:t>
            </a:r>
            <a:r>
              <a:rPr lang="ru-RU" sz="2000" dirty="0" err="1" smtClean="0">
                <a:latin typeface="Century" pitchFamily="18" charset="0"/>
              </a:rPr>
              <a:t>винка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5972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К…</a:t>
            </a:r>
            <a:r>
              <a:rPr lang="ru-RU" sz="2000" dirty="0" err="1" smtClean="0">
                <a:latin typeface="Century" pitchFamily="18" charset="0"/>
              </a:rPr>
              <a:t>злёнок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5972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Тр…пинка</a:t>
            </a:r>
            <a:endParaRPr lang="ru-RU" sz="2000" dirty="0">
              <a:latin typeface="Century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611560" y="4653136"/>
            <a:ext cx="2592288" cy="2001788"/>
            <a:chOff x="323528" y="4221088"/>
            <a:chExt cx="2880320" cy="2289820"/>
          </a:xfrm>
        </p:grpSpPr>
        <p:sp>
          <p:nvSpPr>
            <p:cNvPr id="30" name="TextBox 29">
              <a:hlinkClick r:id="rId2" action="ppaction://hlinksldjump"/>
            </p:cNvPr>
            <p:cNvSpPr txBox="1"/>
            <p:nvPr/>
          </p:nvSpPr>
          <p:spPr>
            <a:xfrm>
              <a:off x="1603670" y="5229201"/>
              <a:ext cx="1600178" cy="80974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Попробуй ещё раз</a:t>
              </a:r>
              <a:endPara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grpSp>
          <p:nvGrpSpPr>
            <p:cNvPr id="31" name="Группа 6"/>
            <p:cNvGrpSpPr/>
            <p:nvPr/>
          </p:nvGrpSpPr>
          <p:grpSpPr>
            <a:xfrm>
              <a:off x="323528" y="4221088"/>
              <a:ext cx="2183510" cy="2289820"/>
              <a:chOff x="323528" y="4221088"/>
              <a:chExt cx="2183510" cy="2289820"/>
            </a:xfrm>
          </p:grpSpPr>
          <p:pic>
            <p:nvPicPr>
              <p:cNvPr id="32" name="Picture 4" descr="Pencil Check Mark">
                <a:hlinkClick r:id="" action="ppaction://hlinkshowjump?jump=lastslide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6200000">
                <a:off x="1556635" y="4638836"/>
                <a:ext cx="983965" cy="916841"/>
              </a:xfrm>
              <a:prstGeom prst="rect">
                <a:avLst/>
              </a:prstGeom>
              <a:noFill/>
            </p:spPr>
          </p:pic>
          <p:pic>
            <p:nvPicPr>
              <p:cNvPr id="33" name="Рисунок 32" descr="pechki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23528" y="4221088"/>
                <a:ext cx="1811566" cy="2289820"/>
              </a:xfrm>
              <a:prstGeom prst="rect">
                <a:avLst/>
              </a:prstGeom>
            </p:spPr>
          </p:pic>
        </p:grpSp>
      </p:grpSp>
      <p:grpSp>
        <p:nvGrpSpPr>
          <p:cNvPr id="34" name="Группа 33"/>
          <p:cNvGrpSpPr/>
          <p:nvPr/>
        </p:nvGrpSpPr>
        <p:grpSpPr>
          <a:xfrm>
            <a:off x="3347864" y="5301208"/>
            <a:ext cx="2304256" cy="1268760"/>
            <a:chOff x="2051720" y="5085184"/>
            <a:chExt cx="2688299" cy="1556792"/>
          </a:xfrm>
        </p:grpSpPr>
        <p:sp>
          <p:nvSpPr>
            <p:cNvPr id="35" name="TextBox 34">
              <a:hlinkClick r:id="rId5" action="ppaction://hlinksldjump"/>
            </p:cNvPr>
            <p:cNvSpPr txBox="1"/>
            <p:nvPr/>
          </p:nvSpPr>
          <p:spPr>
            <a:xfrm>
              <a:off x="3131840" y="5445224"/>
              <a:ext cx="1608179" cy="64200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Далее</a:t>
              </a:r>
              <a:endParaRPr lang="ru-RU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pic>
          <p:nvPicPr>
            <p:cNvPr id="36" name="Рисунок 35" descr="galchonok-834867_640-237x30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flipH="1">
              <a:off x="2051720" y="5085184"/>
              <a:ext cx="1229866" cy="1556792"/>
            </a:xfrm>
            <a:prstGeom prst="rect">
              <a:avLst/>
            </a:prstGeom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22" grpId="0" animBg="1"/>
      <p:bldP spid="24" grpId="0" animBg="1"/>
      <p:bldP spid="26" grpId="0" animBg="1"/>
      <p:bldP spid="2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entury" pitchFamily="18" charset="0"/>
              </a:rPr>
              <a:t>В каких словах пишется буква О?</a:t>
            </a:r>
            <a:endParaRPr lang="ru-RU" sz="3600" dirty="0">
              <a:latin typeface="Century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Хв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сты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Р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га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Сл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ны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Врачи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Б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льшой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С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solidFill>
                  <a:schemeClr val="tx1"/>
                </a:solidFill>
                <a:latin typeface="Century" pitchFamily="18" charset="0"/>
              </a:rPr>
              <a:t>сновый</a:t>
            </a:r>
            <a:endParaRPr lang="ru-RU" sz="2000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Н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о</a:t>
            </a:r>
            <a:r>
              <a:rPr lang="ru-RU" sz="2000" dirty="0" smtClean="0">
                <a:latin typeface="Century" pitchFamily="18" charset="0"/>
              </a:rPr>
              <a:t>га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Гл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а</a:t>
            </a:r>
            <a:r>
              <a:rPr lang="ru-RU" sz="2000" dirty="0" smtClean="0">
                <a:latin typeface="Century" pitchFamily="18" charset="0"/>
              </a:rPr>
              <a:t>зной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Хв</a:t>
            </a:r>
            <a:r>
              <a:rPr lang="ru-RU" sz="2000" dirty="0" smtClean="0">
                <a:latin typeface="Century" pitchFamily="18" charset="0"/>
              </a:rPr>
              <a:t>...</a:t>
            </a:r>
            <a:r>
              <a:rPr lang="ru-RU" sz="2000" dirty="0" err="1" smtClean="0">
                <a:latin typeface="Century" pitchFamily="18" charset="0"/>
              </a:rPr>
              <a:t>сты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Б…</a:t>
            </a:r>
            <a:r>
              <a:rPr lang="ru-RU" sz="2000" dirty="0" err="1" smtClean="0">
                <a:latin typeface="Century" pitchFamily="18" charset="0"/>
              </a:rPr>
              <a:t>льшой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Р...га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С..</a:t>
            </a:r>
            <a:r>
              <a:rPr lang="ru-RU" sz="2000" dirty="0" err="1" smtClean="0">
                <a:latin typeface="Century" pitchFamily="18" charset="0"/>
              </a:rPr>
              <a:t>сновые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Сл…</a:t>
            </a:r>
            <a:r>
              <a:rPr lang="ru-RU" sz="2000" dirty="0" err="1" smtClean="0">
                <a:latin typeface="Century" pitchFamily="18" charset="0"/>
              </a:rPr>
              <a:t>ны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Н…га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 </a:t>
            </a:r>
            <a:r>
              <a:rPr lang="ru-RU" sz="2000" dirty="0" err="1" smtClean="0">
                <a:latin typeface="Century" pitchFamily="18" charset="0"/>
              </a:rPr>
              <a:t>Вр</a:t>
            </a:r>
            <a:r>
              <a:rPr lang="ru-RU" sz="2000" dirty="0" smtClean="0">
                <a:latin typeface="Century" pitchFamily="18" charset="0"/>
              </a:rPr>
              <a:t>…</a:t>
            </a:r>
            <a:r>
              <a:rPr lang="ru-RU" sz="2000" dirty="0" err="1" smtClean="0">
                <a:latin typeface="Century" pitchFamily="18" charset="0"/>
              </a:rPr>
              <a:t>чи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Гл…зной</a:t>
            </a:r>
            <a:endParaRPr lang="ru-RU" sz="2000" dirty="0">
              <a:latin typeface="Century" pitchFamily="18" charset="0"/>
            </a:endParaRPr>
          </a:p>
        </p:txBody>
      </p:sp>
      <p:grpSp>
        <p:nvGrpSpPr>
          <p:cNvPr id="3" name="Группа 28"/>
          <p:cNvGrpSpPr/>
          <p:nvPr/>
        </p:nvGrpSpPr>
        <p:grpSpPr>
          <a:xfrm>
            <a:off x="323528" y="4509120"/>
            <a:ext cx="2592288" cy="2001788"/>
            <a:chOff x="323528" y="4221088"/>
            <a:chExt cx="2880320" cy="2289820"/>
          </a:xfrm>
        </p:grpSpPr>
        <p:sp>
          <p:nvSpPr>
            <p:cNvPr id="30" name="TextBox 29">
              <a:hlinkClick r:id="rId2" action="ppaction://hlinksldjump"/>
            </p:cNvPr>
            <p:cNvSpPr txBox="1"/>
            <p:nvPr/>
          </p:nvSpPr>
          <p:spPr>
            <a:xfrm>
              <a:off x="1603670" y="5229201"/>
              <a:ext cx="1600178" cy="80974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Попробуй ещё раз</a:t>
              </a:r>
              <a:endPara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grpSp>
          <p:nvGrpSpPr>
            <p:cNvPr id="4" name="Группа 6"/>
            <p:cNvGrpSpPr/>
            <p:nvPr/>
          </p:nvGrpSpPr>
          <p:grpSpPr>
            <a:xfrm>
              <a:off x="323528" y="4221088"/>
              <a:ext cx="2183510" cy="2289820"/>
              <a:chOff x="323528" y="4221088"/>
              <a:chExt cx="2183510" cy="2289820"/>
            </a:xfrm>
          </p:grpSpPr>
          <p:pic>
            <p:nvPicPr>
              <p:cNvPr id="32" name="Picture 4" descr="Pencil Check Mark">
                <a:hlinkClick r:id="" action="ppaction://hlinkshowjump?jump=lastslide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6200000">
                <a:off x="1556635" y="4638836"/>
                <a:ext cx="983965" cy="916841"/>
              </a:xfrm>
              <a:prstGeom prst="rect">
                <a:avLst/>
              </a:prstGeom>
              <a:noFill/>
            </p:spPr>
          </p:pic>
          <p:pic>
            <p:nvPicPr>
              <p:cNvPr id="33" name="Рисунок 32" descr="pechki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23528" y="4221088"/>
                <a:ext cx="1811566" cy="2289820"/>
              </a:xfrm>
              <a:prstGeom prst="rect">
                <a:avLst/>
              </a:prstGeom>
            </p:spPr>
          </p:pic>
        </p:grpSp>
      </p:grpSp>
      <p:grpSp>
        <p:nvGrpSpPr>
          <p:cNvPr id="5" name="Группа 33"/>
          <p:cNvGrpSpPr/>
          <p:nvPr/>
        </p:nvGrpSpPr>
        <p:grpSpPr>
          <a:xfrm>
            <a:off x="3347864" y="5301208"/>
            <a:ext cx="2304256" cy="1268760"/>
            <a:chOff x="2051720" y="5085184"/>
            <a:chExt cx="2688299" cy="1556792"/>
          </a:xfrm>
        </p:grpSpPr>
        <p:sp>
          <p:nvSpPr>
            <p:cNvPr id="35" name="TextBox 34">
              <a:hlinkClick r:id="rId5" action="ppaction://hlinksldjump"/>
            </p:cNvPr>
            <p:cNvSpPr txBox="1"/>
            <p:nvPr/>
          </p:nvSpPr>
          <p:spPr>
            <a:xfrm>
              <a:off x="3131840" y="5445224"/>
              <a:ext cx="1608179" cy="64200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Далее</a:t>
              </a:r>
              <a:endParaRPr lang="ru-RU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pic>
          <p:nvPicPr>
            <p:cNvPr id="36" name="Рисунок 35" descr="galchonok-834867_640-237x30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flipH="1">
              <a:off x="2051720" y="5085184"/>
              <a:ext cx="1229866" cy="1556792"/>
            </a:xfrm>
            <a:prstGeom prst="rect">
              <a:avLst/>
            </a:prstGeom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22" grpId="0" animBg="1"/>
      <p:bldP spid="24" grpId="0" animBg="1"/>
      <p:bldP spid="26" grpId="0" animBg="1"/>
      <p:bldP spid="2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entury" pitchFamily="18" charset="0"/>
              </a:rPr>
              <a:t>В каких словах пишется буква Е?</a:t>
            </a:r>
            <a:endParaRPr lang="ru-RU" sz="3600" dirty="0">
              <a:latin typeface="Century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Зв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е</a:t>
            </a:r>
            <a:r>
              <a:rPr lang="ru-RU" sz="2000" dirty="0" smtClean="0">
                <a:latin typeface="Century" pitchFamily="18" charset="0"/>
              </a:rPr>
              <a:t>зд</a:t>
            </a:r>
            <a:r>
              <a:rPr lang="ru-RU" sz="2000" b="1" dirty="0" smtClean="0">
                <a:latin typeface="Century" pitchFamily="18" charset="0"/>
              </a:rPr>
              <a:t>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З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е</a:t>
            </a:r>
            <a:r>
              <a:rPr lang="ru-RU" sz="2000" dirty="0" smtClean="0">
                <a:latin typeface="Century" pitchFamily="18" charset="0"/>
              </a:rPr>
              <a:t>леные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Зима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Ш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е</a:t>
            </a:r>
            <a:r>
              <a:rPr lang="ru-RU" sz="2000" dirty="0" smtClean="0">
                <a:latin typeface="Century" pitchFamily="18" charset="0"/>
              </a:rPr>
              <a:t>стёрка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Ж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е</a:t>
            </a:r>
            <a:r>
              <a:rPr lang="ru-RU" sz="2000" dirty="0" smtClean="0">
                <a:latin typeface="Century" pitchFamily="18" charset="0"/>
              </a:rPr>
              <a:t>стянка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Писатель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Грибник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Д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е</a:t>
            </a:r>
            <a:r>
              <a:rPr lang="ru-RU" sz="2000" dirty="0" smtClean="0">
                <a:latin typeface="Century" pitchFamily="18" charset="0"/>
              </a:rPr>
              <a:t>ревья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Зв…</a:t>
            </a:r>
            <a:r>
              <a:rPr lang="ru-RU" sz="2000" dirty="0" err="1" smtClean="0">
                <a:latin typeface="Century" pitchFamily="18" charset="0"/>
              </a:rPr>
              <a:t>зд</a:t>
            </a:r>
            <a:r>
              <a:rPr lang="ru-RU" sz="2000" b="1" dirty="0" err="1" smtClean="0">
                <a:latin typeface="Century" pitchFamily="18" charset="0"/>
              </a:rPr>
              <a:t>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Ж...стянка</a:t>
            </a:r>
            <a:r>
              <a:rPr lang="ru-RU" sz="2000" dirty="0" smtClean="0">
                <a:latin typeface="Century" pitchFamily="18" charset="0"/>
              </a:rPr>
              <a:t> 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З…</a:t>
            </a:r>
            <a:r>
              <a:rPr lang="ru-RU" sz="2000" dirty="0" err="1" smtClean="0">
                <a:latin typeface="Century" pitchFamily="18" charset="0"/>
              </a:rPr>
              <a:t>леные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П…</a:t>
            </a:r>
            <a:r>
              <a:rPr lang="ru-RU" sz="2000" dirty="0" err="1" smtClean="0">
                <a:latin typeface="Century" pitchFamily="18" charset="0"/>
              </a:rPr>
              <a:t>сатель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З…</a:t>
            </a:r>
            <a:r>
              <a:rPr lang="ru-RU" sz="2000" dirty="0" err="1" smtClean="0">
                <a:latin typeface="Century" pitchFamily="18" charset="0"/>
              </a:rPr>
              <a:t>ма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Гр...</a:t>
            </a:r>
            <a:r>
              <a:rPr lang="ru-RU" sz="2000" dirty="0" err="1" smtClean="0">
                <a:latin typeface="Century" pitchFamily="18" charset="0"/>
              </a:rPr>
              <a:t>бник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Ш...стёрка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Д...ревья</a:t>
            </a:r>
            <a:endParaRPr lang="ru-RU" sz="2000" dirty="0">
              <a:latin typeface="Century" pitchFamily="18" charset="0"/>
            </a:endParaRPr>
          </a:p>
        </p:txBody>
      </p:sp>
      <p:grpSp>
        <p:nvGrpSpPr>
          <p:cNvPr id="3" name="Группа 28"/>
          <p:cNvGrpSpPr/>
          <p:nvPr/>
        </p:nvGrpSpPr>
        <p:grpSpPr>
          <a:xfrm>
            <a:off x="611560" y="4653136"/>
            <a:ext cx="2592288" cy="2001788"/>
            <a:chOff x="323528" y="4221088"/>
            <a:chExt cx="2880320" cy="2289820"/>
          </a:xfrm>
        </p:grpSpPr>
        <p:sp>
          <p:nvSpPr>
            <p:cNvPr id="30" name="TextBox 29">
              <a:hlinkClick r:id="" action="ppaction://hlinkshowjump?jump=firstslide"/>
            </p:cNvPr>
            <p:cNvSpPr txBox="1"/>
            <p:nvPr/>
          </p:nvSpPr>
          <p:spPr>
            <a:xfrm>
              <a:off x="1603670" y="5229201"/>
              <a:ext cx="1600178" cy="80974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Попробуйещё</a:t>
              </a:r>
              <a:r>
                <a:rPr lang="ru-RU" sz="2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 раз</a:t>
              </a:r>
              <a:endPara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grpSp>
          <p:nvGrpSpPr>
            <p:cNvPr id="4" name="Группа 6"/>
            <p:cNvGrpSpPr/>
            <p:nvPr/>
          </p:nvGrpSpPr>
          <p:grpSpPr>
            <a:xfrm>
              <a:off x="323528" y="4221088"/>
              <a:ext cx="2183510" cy="2289820"/>
              <a:chOff x="323528" y="4221088"/>
              <a:chExt cx="2183510" cy="2289820"/>
            </a:xfrm>
          </p:grpSpPr>
          <p:pic>
            <p:nvPicPr>
              <p:cNvPr id="32" name="Picture 4" descr="Pencil Check Mark">
                <a:hlinkClick r:id="" action="ppaction://hlinkshowjump?jump=lastslide"/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6200000">
                <a:off x="1556635" y="4638836"/>
                <a:ext cx="983965" cy="916841"/>
              </a:xfrm>
              <a:prstGeom prst="rect">
                <a:avLst/>
              </a:prstGeom>
              <a:noFill/>
            </p:spPr>
          </p:pic>
          <p:pic>
            <p:nvPicPr>
              <p:cNvPr id="33" name="Рисунок 32" descr="pechkin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23528" y="4221088"/>
                <a:ext cx="1811566" cy="2289820"/>
              </a:xfrm>
              <a:prstGeom prst="rect">
                <a:avLst/>
              </a:prstGeom>
            </p:spPr>
          </p:pic>
        </p:grpSp>
      </p:grpSp>
      <p:grpSp>
        <p:nvGrpSpPr>
          <p:cNvPr id="5" name="Группа 33"/>
          <p:cNvGrpSpPr/>
          <p:nvPr/>
        </p:nvGrpSpPr>
        <p:grpSpPr>
          <a:xfrm>
            <a:off x="3347864" y="5301208"/>
            <a:ext cx="2304256" cy="1268760"/>
            <a:chOff x="2051720" y="5085184"/>
            <a:chExt cx="2688299" cy="1556792"/>
          </a:xfrm>
        </p:grpSpPr>
        <p:sp>
          <p:nvSpPr>
            <p:cNvPr id="35" name="TextBox 34">
              <a:hlinkClick r:id="rId4" action="ppaction://hlinksldjump"/>
            </p:cNvPr>
            <p:cNvSpPr txBox="1"/>
            <p:nvPr/>
          </p:nvSpPr>
          <p:spPr>
            <a:xfrm>
              <a:off x="3131840" y="5445224"/>
              <a:ext cx="1608179" cy="64200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Далее</a:t>
              </a:r>
              <a:endParaRPr lang="ru-RU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pic>
          <p:nvPicPr>
            <p:cNvPr id="36" name="Рисунок 35" descr="galchonok-834867_640-237x30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flipH="1">
              <a:off x="2051720" y="5085184"/>
              <a:ext cx="1229866" cy="1556792"/>
            </a:xfrm>
            <a:prstGeom prst="rect">
              <a:avLst/>
            </a:prstGeom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22" grpId="0" animBg="1"/>
      <p:bldP spid="24" grpId="0" animBg="1"/>
      <p:bldP spid="26" grpId="0" animBg="1"/>
      <p:bldP spid="2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entury" pitchFamily="18" charset="0"/>
              </a:rPr>
              <a:t>В каких словах пишется буква И?</a:t>
            </a:r>
            <a:endParaRPr lang="ru-RU" sz="3600" dirty="0">
              <a:latin typeface="Century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Речной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Снежинка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Кр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2000" dirty="0" smtClean="0">
                <a:latin typeface="Century" pitchFamily="18" charset="0"/>
              </a:rPr>
              <a:t>чал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Л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2000" dirty="0" smtClean="0">
                <a:latin typeface="Century" pitchFamily="18" charset="0"/>
              </a:rPr>
              <a:t>сица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Р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2000" dirty="0" smtClean="0">
                <a:latin typeface="Century" pitchFamily="18" charset="0"/>
              </a:rPr>
              <a:t>сунок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Б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2000" dirty="0" smtClean="0">
                <a:latin typeface="Century" pitchFamily="18" charset="0"/>
              </a:rPr>
              <a:t>лет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Скр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и</a:t>
            </a:r>
            <a:r>
              <a:rPr lang="ru-RU" sz="2000" dirty="0" smtClean="0">
                <a:latin typeface="Century" pitchFamily="18" charset="0"/>
              </a:rPr>
              <a:t>пучий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Червяк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Р...чной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Р...сунок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Сн</a:t>
            </a:r>
            <a:r>
              <a:rPr lang="ru-RU" sz="2000" dirty="0" smtClean="0">
                <a:latin typeface="Century" pitchFamily="18" charset="0"/>
              </a:rPr>
              <a:t>...жинка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Б...лет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Кр</a:t>
            </a:r>
            <a:r>
              <a:rPr lang="ru-RU" sz="2000" dirty="0" smtClean="0">
                <a:latin typeface="Century" pitchFamily="18" charset="0"/>
              </a:rPr>
              <a:t>...чал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Скр....пучий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 </a:t>
            </a:r>
            <a:r>
              <a:rPr lang="ru-RU" sz="2000" dirty="0" err="1" smtClean="0">
                <a:latin typeface="Century" pitchFamily="18" charset="0"/>
              </a:rPr>
              <a:t>Л...сица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Ч....рвяк</a:t>
            </a:r>
            <a:endParaRPr lang="ru-RU" sz="2000" dirty="0">
              <a:latin typeface="Century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571472" y="4643446"/>
            <a:ext cx="2592288" cy="2001788"/>
            <a:chOff x="571472" y="4643446"/>
            <a:chExt cx="2592288" cy="2001788"/>
          </a:xfrm>
        </p:grpSpPr>
        <p:sp>
          <p:nvSpPr>
            <p:cNvPr id="30" name="TextBox 29">
              <a:hlinkClick r:id="rId2" action="ppaction://hlinksldjump"/>
            </p:cNvPr>
            <p:cNvSpPr txBox="1"/>
            <p:nvPr/>
          </p:nvSpPr>
          <p:spPr>
            <a:xfrm>
              <a:off x="1723600" y="5524750"/>
              <a:ext cx="1440160" cy="707886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Попробуй ещё раз</a:t>
              </a:r>
              <a:endPara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grpSp>
          <p:nvGrpSpPr>
            <p:cNvPr id="4" name="Группа 6"/>
            <p:cNvGrpSpPr/>
            <p:nvPr/>
          </p:nvGrpSpPr>
          <p:grpSpPr>
            <a:xfrm>
              <a:off x="571472" y="4643446"/>
              <a:ext cx="1968167" cy="2001788"/>
              <a:chOff x="323528" y="4221088"/>
              <a:chExt cx="2186852" cy="2289820"/>
            </a:xfrm>
          </p:grpSpPr>
          <p:pic>
            <p:nvPicPr>
              <p:cNvPr id="32" name="Picture 4" descr="Pencil Check Mark">
                <a:hlinkClick r:id="" action="ppaction://hlinkshowjump?jump=lastslide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6200000">
                <a:off x="1559977" y="4663235"/>
                <a:ext cx="983965" cy="916841"/>
              </a:xfrm>
              <a:prstGeom prst="rect">
                <a:avLst/>
              </a:prstGeom>
              <a:noFill/>
            </p:spPr>
          </p:pic>
          <p:pic>
            <p:nvPicPr>
              <p:cNvPr id="33" name="Рисунок 32" descr="pechki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23528" y="4221088"/>
                <a:ext cx="1811566" cy="2289820"/>
              </a:xfrm>
              <a:prstGeom prst="rect">
                <a:avLst/>
              </a:prstGeom>
            </p:spPr>
          </p:pic>
        </p:grpSp>
      </p:grpSp>
      <p:grpSp>
        <p:nvGrpSpPr>
          <p:cNvPr id="5" name="Группа 33"/>
          <p:cNvGrpSpPr/>
          <p:nvPr/>
        </p:nvGrpSpPr>
        <p:grpSpPr>
          <a:xfrm>
            <a:off x="3347864" y="5301208"/>
            <a:ext cx="2304256" cy="1268760"/>
            <a:chOff x="2051720" y="5085184"/>
            <a:chExt cx="2688299" cy="1556792"/>
          </a:xfrm>
        </p:grpSpPr>
        <p:sp>
          <p:nvSpPr>
            <p:cNvPr id="35" name="TextBox 34">
              <a:hlinkClick r:id="rId5" action="ppaction://hlinksldjump"/>
            </p:cNvPr>
            <p:cNvSpPr txBox="1"/>
            <p:nvPr/>
          </p:nvSpPr>
          <p:spPr>
            <a:xfrm>
              <a:off x="3131840" y="5445224"/>
              <a:ext cx="1608179" cy="64200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Далее</a:t>
              </a:r>
              <a:endParaRPr lang="ru-RU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pic>
          <p:nvPicPr>
            <p:cNvPr id="36" name="Рисунок 35" descr="galchonok-834867_640-237x30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flipH="1">
              <a:off x="2051720" y="5085184"/>
              <a:ext cx="1229866" cy="1556792"/>
            </a:xfrm>
            <a:prstGeom prst="rect">
              <a:avLst/>
            </a:prstGeom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22" grpId="0" animBg="1"/>
      <p:bldP spid="24" grpId="0" animBg="1"/>
      <p:bldP spid="26" grpId="0" animBg="1"/>
      <p:bldP spid="2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entury" pitchFamily="18" charset="0"/>
              </a:rPr>
              <a:t>В каких словах пишется буква А?</a:t>
            </a:r>
            <a:endParaRPr lang="ru-RU" sz="3600" dirty="0">
              <a:latin typeface="Century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Охр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а</a:t>
            </a:r>
            <a:r>
              <a:rPr lang="ru-RU" sz="2000" dirty="0" smtClean="0">
                <a:latin typeface="Century" pitchFamily="18" charset="0"/>
              </a:rPr>
              <a:t>нять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Ск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а</a:t>
            </a:r>
            <a:r>
              <a:rPr lang="ru-RU" sz="2000" dirty="0" smtClean="0">
                <a:latin typeface="Century" pitchFamily="18" charset="0"/>
              </a:rPr>
              <a:t>зал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Ч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а</a:t>
            </a:r>
            <a:r>
              <a:rPr lang="ru-RU" sz="2000" dirty="0" smtClean="0">
                <a:latin typeface="Century" pitchFamily="18" charset="0"/>
              </a:rPr>
              <a:t>совой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К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а</a:t>
            </a:r>
            <a:r>
              <a:rPr lang="ru-RU" sz="2000" dirty="0" smtClean="0">
                <a:latin typeface="Century" pitchFamily="18" charset="0"/>
              </a:rPr>
              <a:t>пель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Толщина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К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а</a:t>
            </a:r>
            <a:r>
              <a:rPr lang="ru-RU" sz="2000" dirty="0" smtClean="0">
                <a:latin typeface="Century" pitchFamily="18" charset="0"/>
              </a:rPr>
              <a:t>тушка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К</a:t>
            </a:r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а</a:t>
            </a:r>
            <a:r>
              <a:rPr lang="ru-RU" sz="2000" dirty="0" smtClean="0">
                <a:latin typeface="Century" pitchFamily="18" charset="0"/>
              </a:rPr>
              <a:t>чели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entury" pitchFamily="18" charset="0"/>
              </a:rPr>
              <a:t>Хлопушка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Охр…</a:t>
            </a:r>
            <a:r>
              <a:rPr lang="ru-RU" sz="2000" dirty="0" err="1" smtClean="0">
                <a:latin typeface="Century" pitchFamily="18" charset="0"/>
              </a:rPr>
              <a:t>нять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Т…</a:t>
            </a:r>
            <a:r>
              <a:rPr lang="ru-RU" sz="2000" dirty="0" err="1" smtClean="0">
                <a:latin typeface="Century" pitchFamily="18" charset="0"/>
              </a:rPr>
              <a:t>лщина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Ск</a:t>
            </a:r>
            <a:r>
              <a:rPr lang="ru-RU" sz="2000" dirty="0" smtClean="0">
                <a:latin typeface="Century" pitchFamily="18" charset="0"/>
              </a:rPr>
              <a:t>...зал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К…тушка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4008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Ч…совой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4008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entury" pitchFamily="18" charset="0"/>
              </a:rPr>
              <a:t>К…</a:t>
            </a:r>
            <a:r>
              <a:rPr lang="ru-RU" sz="2000" dirty="0" err="1" smtClean="0">
                <a:latin typeface="Century" pitchFamily="18" charset="0"/>
              </a:rPr>
              <a:t>чели</a:t>
            </a:r>
            <a:endParaRPr lang="ru-RU" sz="20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1340768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К...пель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60232" y="2852936"/>
            <a:ext cx="1944216" cy="1440160"/>
          </a:xfrm>
          <a:prstGeom prst="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entury" pitchFamily="18" charset="0"/>
              </a:rPr>
              <a:t>Хл</a:t>
            </a:r>
            <a:r>
              <a:rPr lang="ru-RU" sz="2000" dirty="0" smtClean="0">
                <a:latin typeface="Century" pitchFamily="18" charset="0"/>
              </a:rPr>
              <a:t>…пушка</a:t>
            </a:r>
            <a:endParaRPr lang="ru-RU" sz="2000" dirty="0">
              <a:latin typeface="Century" pitchFamily="18" charset="0"/>
            </a:endParaRPr>
          </a:p>
        </p:txBody>
      </p:sp>
      <p:grpSp>
        <p:nvGrpSpPr>
          <p:cNvPr id="5" name="Группа 33"/>
          <p:cNvGrpSpPr/>
          <p:nvPr/>
        </p:nvGrpSpPr>
        <p:grpSpPr>
          <a:xfrm>
            <a:off x="251520" y="5157191"/>
            <a:ext cx="5040560" cy="1268760"/>
            <a:chOff x="1584190" y="5350251"/>
            <a:chExt cx="2337651" cy="1556793"/>
          </a:xfrm>
        </p:grpSpPr>
        <p:sp>
          <p:nvSpPr>
            <p:cNvPr id="35" name="TextBox 34">
              <a:hlinkClick r:id="rId2" action="ppaction://hlinksldjump"/>
            </p:cNvPr>
            <p:cNvSpPr txBox="1"/>
            <p:nvPr/>
          </p:nvSpPr>
          <p:spPr>
            <a:xfrm>
              <a:off x="2285485" y="5526961"/>
              <a:ext cx="1636356" cy="64200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Спасибо за работу!</a:t>
              </a:r>
              <a:endPara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endParaRPr>
            </a:p>
          </p:txBody>
        </p:sp>
        <p:pic>
          <p:nvPicPr>
            <p:cNvPr id="36" name="Рисунок 35" descr="galchonok-834867_640-237x30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flipH="1">
              <a:off x="1584190" y="5350251"/>
              <a:ext cx="734690" cy="1556793"/>
            </a:xfrm>
            <a:prstGeom prst="rect">
              <a:avLst/>
            </a:prstGeom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22" grpId="0" animBg="1"/>
      <p:bldP spid="24" grpId="0" animBg="1"/>
      <p:bldP spid="26" grpId="0" animBg="1"/>
      <p:bldP spid="2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Century" pitchFamily="18" charset="0"/>
              </a:rPr>
              <a:t>Список использованных источников</a:t>
            </a:r>
            <a:endParaRPr lang="ru-RU" sz="3600" dirty="0">
              <a:latin typeface="Century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143116"/>
            <a:ext cx="36320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dirty="0" smtClean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school819grad1980.narod.ru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714488"/>
            <a:ext cx="6000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dirty="0" smtClean="0">
                <a:hlinkClick r:id="rId3"/>
              </a:rPr>
              <a:t>https://ovnews.ru/prodolzhenie-multfilma-prostokvash</a:t>
            </a:r>
            <a:r>
              <a:rPr lang="de-DE" dirty="0" smtClean="0">
                <a:hlinkClick r:id="rId3"/>
              </a:rPr>
              <a:t>/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142985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dirty="0" smtClean="0">
                <a:hlinkClick r:id="rId4"/>
              </a:rPr>
              <a:t>http://</a:t>
            </a:r>
            <a:r>
              <a:rPr lang="de-DE" dirty="0" smtClean="0">
                <a:hlinkClick r:id="rId4"/>
              </a:rPr>
              <a:t>allaklein.ucoz.ru/load/vse_dlja_power_point/shablon_prezentacii_quot_leto_v_prostokvashino_quot/10-1-0-218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182</Words>
  <Application>Microsoft Office PowerPoint</Application>
  <PresentationFormat>Экран (4:3)</PresentationFormat>
  <Paragraphs>101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В каких словах пишется буква О?</vt:lpstr>
      <vt:lpstr>В каких словах пишется буква О?</vt:lpstr>
      <vt:lpstr>В каких словах пишется буква Е?</vt:lpstr>
      <vt:lpstr>В каких словах пишется буква И?</vt:lpstr>
      <vt:lpstr>В каких словах пишется буква А?</vt:lpstr>
      <vt:lpstr>Список использованных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 и наталья</dc:creator>
  <cp:lastModifiedBy>Пользователь</cp:lastModifiedBy>
  <cp:revision>61</cp:revision>
  <dcterms:created xsi:type="dcterms:W3CDTF">2015-02-28T13:05:37Z</dcterms:created>
  <dcterms:modified xsi:type="dcterms:W3CDTF">2018-04-03T10:51:34Z</dcterms:modified>
</cp:coreProperties>
</file>